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57" r:id="rId4"/>
    <p:sldId id="258" r:id="rId5"/>
    <p:sldId id="273" r:id="rId6"/>
    <p:sldId id="259" r:id="rId7"/>
    <p:sldId id="260" r:id="rId8"/>
    <p:sldId id="261" r:id="rId9"/>
    <p:sldId id="264" r:id="rId10"/>
    <p:sldId id="276" r:id="rId11"/>
    <p:sldId id="282" r:id="rId12"/>
    <p:sldId id="266" r:id="rId13"/>
    <p:sldId id="277" r:id="rId14"/>
    <p:sldId id="267" r:id="rId15"/>
    <p:sldId id="280" r:id="rId16"/>
    <p:sldId id="268" r:id="rId17"/>
    <p:sldId id="279" r:id="rId18"/>
    <p:sldId id="278" r:id="rId19"/>
    <p:sldId id="285" r:id="rId20"/>
    <p:sldId id="263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41B"/>
    <a:srgbClr val="111525"/>
    <a:srgbClr val="141E32"/>
    <a:srgbClr val="161D30"/>
    <a:srgbClr val="161D1C"/>
    <a:srgbClr val="050217"/>
    <a:srgbClr val="0C0736"/>
    <a:srgbClr val="04091A"/>
    <a:srgbClr val="081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97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DD542-AA07-EB41-8C53-F95B788FB707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19AF-B95B-5540-B22E-118018FC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4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F46F-FEA1-3C45-9F21-D04FF99FE51E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7A4E9-C54B-6C40-9361-5D80CB59E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A4E9-C54B-6C40-9361-5D80CB59E0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35D9-06E1-AD46-88FD-6BDDA14F2CD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4617-226B-794E-8B0C-0462416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-Sun no Mask Dar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23394"/>
            <a:ext cx="4114800" cy="4534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2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Increasing Light Absorption in Concentrating Photovoltaic System Through Use of Anti- Reflective Sol-gel Coated Ball Lens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080" y="3763778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Safatul Islam</a:t>
            </a:r>
          </a:p>
          <a:p>
            <a:r>
              <a:rPr lang="en-US" sz="2400" dirty="0" smtClean="0"/>
              <a:t>Mentor: Roger Angel</a:t>
            </a:r>
          </a:p>
          <a:p>
            <a:r>
              <a:rPr lang="en-US" sz="2400" dirty="0" smtClean="0"/>
              <a:t>Steward Observatory Solar Lab</a:t>
            </a:r>
            <a:endParaRPr lang="en-US" sz="2400" dirty="0"/>
          </a:p>
        </p:txBody>
      </p:sp>
      <p:pic>
        <p:nvPicPr>
          <p:cNvPr id="7" name="Picture 6" descr="REhnu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750" y="6217920"/>
            <a:ext cx="2979284" cy="6400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UA_ 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5" y="5892800"/>
            <a:ext cx="923385" cy="930315"/>
          </a:xfrm>
          <a:prstGeom prst="rect">
            <a:avLst/>
          </a:prstGeom>
        </p:spPr>
      </p:pic>
      <p:pic>
        <p:nvPicPr>
          <p:cNvPr id="9" name="Picture 8" descr="Solar lab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720" y="6217920"/>
            <a:ext cx="1763150" cy="640080"/>
          </a:xfrm>
          <a:prstGeom prst="rect">
            <a:avLst/>
          </a:prstGeom>
        </p:spPr>
      </p:pic>
      <p:pic>
        <p:nvPicPr>
          <p:cNvPr id="10" name="Picture 5" descr="AZSGC_sunset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097" y="5659120"/>
            <a:ext cx="698743" cy="119888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12" name="Picture 6" descr="nasa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06" y="6217920"/>
            <a:ext cx="74783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2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Controller to control spin rate</a:t>
            </a:r>
            <a:endParaRPr lang="en-US" dirty="0"/>
          </a:p>
        </p:txBody>
      </p:sp>
      <p:pic>
        <p:nvPicPr>
          <p:cNvPr id="4" name="Picture 3" descr="Screen Shot 2014-04-02 at 9.1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362" y="2936240"/>
            <a:ext cx="3472157" cy="1437640"/>
          </a:xfrm>
          <a:prstGeom prst="rect">
            <a:avLst/>
          </a:prstGeom>
        </p:spPr>
      </p:pic>
      <p:pic>
        <p:nvPicPr>
          <p:cNvPr id="5" name="Picture 4" descr="Screen Shot 2014-04-02 at 9.11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0" y="2296160"/>
            <a:ext cx="3442769" cy="30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Syringe and filter for deposition</a:t>
            </a:r>
            <a:endParaRPr lang="en-US" dirty="0"/>
          </a:p>
        </p:txBody>
      </p:sp>
      <p:pic>
        <p:nvPicPr>
          <p:cNvPr id="4" name="Picture 3" descr="Screen Shot 2014-04-02 at 10.4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93900"/>
            <a:ext cx="26543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4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top </a:t>
            </a:r>
            <a:r>
              <a:rPr lang="en-US" dirty="0"/>
              <a:t>f</a:t>
            </a:r>
            <a:r>
              <a:rPr lang="en-US" dirty="0" smtClean="0"/>
              <a:t>urnace to fire coating</a:t>
            </a:r>
            <a:endParaRPr lang="en-US" dirty="0"/>
          </a:p>
        </p:txBody>
      </p:sp>
      <p:pic>
        <p:nvPicPr>
          <p:cNvPr id="6" name="Picture 5" descr="IMG_08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084" y="1778000"/>
            <a:ext cx="5624316" cy="42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3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Affecting Film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Smoothness of ball surface</a:t>
            </a:r>
          </a:p>
          <a:p>
            <a:pPr lvl="1"/>
            <a:r>
              <a:rPr lang="en-US" dirty="0" smtClean="0"/>
              <a:t>Polishing</a:t>
            </a:r>
          </a:p>
          <a:p>
            <a:r>
              <a:rPr lang="en-US" dirty="0" smtClean="0"/>
              <a:t>Cleanliness of ball surface</a:t>
            </a:r>
          </a:p>
          <a:p>
            <a:pPr lvl="1"/>
            <a:r>
              <a:rPr lang="en-US" dirty="0" err="1" smtClean="0"/>
              <a:t>Sonicating</a:t>
            </a:r>
            <a:r>
              <a:rPr lang="en-US" dirty="0" smtClean="0"/>
              <a:t>, organic solvents</a:t>
            </a:r>
          </a:p>
          <a:p>
            <a:r>
              <a:rPr lang="en-US" dirty="0" smtClean="0"/>
              <a:t>Structural Support</a:t>
            </a:r>
          </a:p>
          <a:p>
            <a:r>
              <a:rPr lang="en-US" dirty="0" smtClean="0"/>
              <a:t>Sol-gel filtration</a:t>
            </a:r>
          </a:p>
          <a:p>
            <a:r>
              <a:rPr lang="en-US" dirty="0" smtClean="0"/>
              <a:t>Syringe Application</a:t>
            </a:r>
          </a:p>
          <a:p>
            <a:r>
              <a:rPr lang="en-US" dirty="0" smtClean="0"/>
              <a:t>Spin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1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Testing</a:t>
            </a:r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344" y="1667138"/>
            <a:ext cx="5699976" cy="42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0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qualitative tests, coating was uniform throughout most of the ball</a:t>
            </a:r>
          </a:p>
          <a:p>
            <a:pPr lvl="1"/>
            <a:r>
              <a:rPr lang="en-US" dirty="0" smtClean="0"/>
              <a:t>Thinner at poles</a:t>
            </a:r>
          </a:p>
          <a:p>
            <a:r>
              <a:rPr lang="en-US" dirty="0" smtClean="0"/>
              <a:t>Small area around the equator remained uncoated</a:t>
            </a:r>
          </a:p>
          <a:p>
            <a:r>
              <a:rPr lang="en-US" dirty="0" smtClean="0"/>
              <a:t>Coating becomes thinner after firing</a:t>
            </a:r>
          </a:p>
          <a:p>
            <a:r>
              <a:rPr lang="en-US" dirty="0" smtClean="0"/>
              <a:t>Few defects were noticeable</a:t>
            </a:r>
          </a:p>
          <a:p>
            <a:r>
              <a:rPr lang="en-US" dirty="0" smtClean="0"/>
              <a:t>The coating functioned as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3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4" y="1577340"/>
            <a:ext cx="7953016" cy="45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CU on Sun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" y="1060894"/>
            <a:ext cx="8006080" cy="47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Steward Observatory Solar Lab</a:t>
            </a:r>
          </a:p>
          <a:p>
            <a:pPr lvl="1"/>
            <a:r>
              <a:rPr lang="en-US" dirty="0" smtClean="0"/>
              <a:t>Dr. Roger Angel</a:t>
            </a:r>
          </a:p>
          <a:p>
            <a:pPr lvl="1"/>
            <a:r>
              <a:rPr lang="en-US" dirty="0" smtClean="0"/>
              <a:t>Dr. Thomas </a:t>
            </a:r>
            <a:r>
              <a:rPr lang="en-US" dirty="0" err="1" smtClean="0"/>
              <a:t>Stalcup</a:t>
            </a:r>
            <a:endParaRPr lang="en-US" dirty="0" smtClean="0"/>
          </a:p>
          <a:p>
            <a:pPr lvl="1"/>
            <a:r>
              <a:rPr lang="en-US" dirty="0" smtClean="0"/>
              <a:t>Blake </a:t>
            </a:r>
            <a:r>
              <a:rPr lang="en-US" dirty="0" err="1" smtClean="0"/>
              <a:t>Coughenour</a:t>
            </a:r>
            <a:endParaRPr lang="en-US" dirty="0" smtClean="0"/>
          </a:p>
          <a:p>
            <a:pPr lvl="1"/>
            <a:r>
              <a:rPr lang="en-US" dirty="0" smtClean="0"/>
              <a:t>Brian Wheelwright</a:t>
            </a:r>
          </a:p>
          <a:p>
            <a:pPr lvl="1"/>
            <a:r>
              <a:rPr lang="en-US" dirty="0" smtClean="0"/>
              <a:t>Andrew Geary</a:t>
            </a:r>
          </a:p>
          <a:p>
            <a:r>
              <a:rPr lang="en-US" dirty="0" smtClean="0"/>
              <a:t>UA/NASA Space Grant Program</a:t>
            </a:r>
          </a:p>
          <a:p>
            <a:pPr lvl="1"/>
            <a:r>
              <a:rPr lang="en-US" dirty="0" smtClean="0"/>
              <a:t>Susan Brew</a:t>
            </a:r>
            <a:endParaRPr lang="en-US" dirty="0"/>
          </a:p>
        </p:txBody>
      </p:sp>
      <p:pic>
        <p:nvPicPr>
          <p:cNvPr id="6" name="Picture 5" descr="REhnu 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512" y="6481684"/>
            <a:ext cx="1702448" cy="36576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UA_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5" y="6481684"/>
            <a:ext cx="365760" cy="365760"/>
          </a:xfrm>
          <a:prstGeom prst="rect">
            <a:avLst/>
          </a:prstGeom>
        </p:spPr>
      </p:pic>
      <p:pic>
        <p:nvPicPr>
          <p:cNvPr id="8" name="Picture 7" descr="Solar lab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880" y="6481684"/>
            <a:ext cx="1007514" cy="365760"/>
          </a:xfrm>
          <a:prstGeom prst="rect">
            <a:avLst/>
          </a:prstGeom>
        </p:spPr>
      </p:pic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589" y="6263640"/>
            <a:ext cx="346411" cy="5943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10" name="Picture 6" descr="nasa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6444936"/>
            <a:ext cx="482600" cy="4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7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 descr="712129main_8247975848_88635d38a1_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59837"/>
            <a:ext cx="8314257" cy="509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0800" y="6797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800" y="6350000"/>
            <a:ext cx="277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www.nasa.gov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771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some of the defects</a:t>
            </a:r>
            <a:endParaRPr lang="en-US" dirty="0"/>
          </a:p>
          <a:p>
            <a:pPr lvl="1"/>
            <a:r>
              <a:rPr lang="en-US" dirty="0" smtClean="0"/>
              <a:t>Automated cleaning and depositing apparatus</a:t>
            </a:r>
          </a:p>
          <a:p>
            <a:pPr lvl="1"/>
            <a:r>
              <a:rPr lang="en-US" dirty="0" smtClean="0"/>
              <a:t>Better support to hold and transfer ball lens</a:t>
            </a:r>
          </a:p>
          <a:p>
            <a:r>
              <a:rPr lang="en-US" dirty="0" smtClean="0"/>
              <a:t>Other methods of coating</a:t>
            </a:r>
          </a:p>
          <a:p>
            <a:pPr lvl="1"/>
            <a:r>
              <a:rPr lang="en-US" dirty="0" smtClean="0"/>
              <a:t>Vacuum sputtering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4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PCU Results</a:t>
            </a:r>
            <a:endParaRPr lang="en-US" dirty="0"/>
          </a:p>
        </p:txBody>
      </p:sp>
      <p:pic>
        <p:nvPicPr>
          <p:cNvPr id="4" name="Picture 3" descr="Gen 2 Grap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73" y="1417638"/>
            <a:ext cx="6247488" cy="53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Sol-gel</a:t>
            </a:r>
            <a:endParaRPr lang="en-US" dirty="0"/>
          </a:p>
        </p:txBody>
      </p:sp>
      <p:pic>
        <p:nvPicPr>
          <p:cNvPr id="5" name="Picture 4" descr="solgel_g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10" y="1513840"/>
            <a:ext cx="5890365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410" y="6543040"/>
            <a:ext cx="277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www.centexbel.be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550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Concentrated </a:t>
            </a:r>
            <a:r>
              <a:rPr lang="en-US" dirty="0" err="1" smtClean="0"/>
              <a:t>Photovoltaics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tracker s</a:t>
            </a:r>
            <a:r>
              <a:rPr lang="en-US" dirty="0" smtClean="0"/>
              <a:t>ystem with </a:t>
            </a:r>
            <a:r>
              <a:rPr lang="en-US" dirty="0" err="1"/>
              <a:t>p</a:t>
            </a:r>
            <a:r>
              <a:rPr lang="en-US" dirty="0" err="1" smtClean="0"/>
              <a:t>araboloidal</a:t>
            </a:r>
            <a:r>
              <a:rPr lang="en-US" dirty="0" smtClean="0"/>
              <a:t> mirrors concentrate onto focal point</a:t>
            </a:r>
          </a:p>
          <a:p>
            <a:pPr lvl="1"/>
            <a:r>
              <a:rPr lang="en-US" dirty="0" smtClean="0"/>
              <a:t>1000x suns</a:t>
            </a:r>
            <a:endParaRPr lang="en-US" dirty="0" smtClean="0"/>
          </a:p>
          <a:p>
            <a:r>
              <a:rPr lang="en-US" dirty="0" smtClean="0"/>
              <a:t>Light energy is transformed to electricity</a:t>
            </a:r>
            <a:endParaRPr lang="en-US" dirty="0" smtClean="0"/>
          </a:p>
        </p:txBody>
      </p:sp>
      <p:pic>
        <p:nvPicPr>
          <p:cNvPr id="5" name="Picture 4" descr="Screen Shot 2014-04-02 at 6.4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920" y="3944783"/>
            <a:ext cx="4749530" cy="21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6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Conversion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 </a:t>
            </a:r>
            <a:r>
              <a:rPr lang="en-US" dirty="0" smtClean="0"/>
              <a:t>W module </a:t>
            </a:r>
          </a:p>
          <a:p>
            <a:pPr lvl="1"/>
            <a:r>
              <a:rPr lang="en-US" dirty="0" smtClean="0"/>
              <a:t>Ultimately sell for less than </a:t>
            </a:r>
            <a:r>
              <a:rPr lang="en-US" dirty="0" smtClean="0"/>
              <a:t>$1 </a:t>
            </a:r>
            <a:r>
              <a:rPr lang="en-US" dirty="0" smtClean="0"/>
              <a:t>per watt </a:t>
            </a:r>
            <a:endParaRPr lang="en-US" dirty="0"/>
          </a:p>
        </p:txBody>
      </p:sp>
      <p:pic>
        <p:nvPicPr>
          <p:cNvPr id="4" name="Picture 3" descr="Vertical with Hand HQ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920" y="2915921"/>
            <a:ext cx="5100320" cy="3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Conversion Unit</a:t>
            </a:r>
            <a:endParaRPr lang="en-US" dirty="0"/>
          </a:p>
        </p:txBody>
      </p:sp>
      <p:pic>
        <p:nvPicPr>
          <p:cNvPr id="4" name="Content Placeholder 3" descr="PCU Component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72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 Lens</a:t>
            </a:r>
            <a:endParaRPr lang="en-US" dirty="0"/>
          </a:p>
        </p:txBody>
      </p:sp>
      <p:pic>
        <p:nvPicPr>
          <p:cNvPr id="8" name="Picture 7" descr="Optical System - Gen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59" y="1280161"/>
            <a:ext cx="6517957" cy="49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Anti-Reflective coating</a:t>
            </a:r>
          </a:p>
          <a:p>
            <a:pPr lvl="1"/>
            <a:r>
              <a:rPr lang="en-US" dirty="0" smtClean="0"/>
              <a:t>Sol-gel</a:t>
            </a:r>
          </a:p>
          <a:p>
            <a:r>
              <a:rPr lang="en-US" dirty="0" smtClean="0"/>
              <a:t>Overcoming spherical </a:t>
            </a:r>
            <a:r>
              <a:rPr lang="en-US" dirty="0"/>
              <a:t>g</a:t>
            </a:r>
            <a:r>
              <a:rPr lang="en-US" dirty="0" smtClean="0"/>
              <a:t>eometry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can a thin film of Sol-gel be successfully coated onto a spherical ball lens?</a:t>
            </a:r>
          </a:p>
        </p:txBody>
      </p:sp>
    </p:spTree>
    <p:extLst>
      <p:ext uri="{BB962C8B-B14F-4D97-AF65-F5344CB8AC3E}">
        <p14:creationId xmlns:p14="http://schemas.microsoft.com/office/powerpoint/2010/main" val="101114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 coating </a:t>
            </a:r>
            <a:r>
              <a:rPr lang="en-US" dirty="0"/>
              <a:t>a</a:t>
            </a:r>
            <a:r>
              <a:rPr lang="en-US" dirty="0" smtClean="0"/>
              <a:t>pplication</a:t>
            </a:r>
          </a:p>
          <a:p>
            <a:r>
              <a:rPr lang="en-US" dirty="0" smtClean="0"/>
              <a:t>Set up of necessary equipment</a:t>
            </a:r>
          </a:p>
        </p:txBody>
      </p:sp>
    </p:spTree>
    <p:extLst>
      <p:ext uri="{BB962C8B-B14F-4D97-AF65-F5344CB8AC3E}">
        <p14:creationId xmlns:p14="http://schemas.microsoft.com/office/powerpoint/2010/main" val="253724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Humidity controlled </a:t>
            </a:r>
            <a:r>
              <a:rPr lang="en-US" dirty="0" err="1"/>
              <a:t>g</a:t>
            </a:r>
            <a:r>
              <a:rPr lang="en-US" dirty="0" err="1" smtClean="0"/>
              <a:t>lovebox</a:t>
            </a:r>
            <a:r>
              <a:rPr lang="en-US" dirty="0" smtClean="0"/>
              <a:t> environment</a:t>
            </a:r>
            <a:endParaRPr lang="en-US" dirty="0"/>
          </a:p>
        </p:txBody>
      </p:sp>
      <p:pic>
        <p:nvPicPr>
          <p:cNvPr id="5" name="Content Placeholder 3" descr="IMG_083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4" r="10791" b="6090"/>
          <a:stretch/>
        </p:blipFill>
        <p:spPr>
          <a:xfrm>
            <a:off x="4907280" y="4622800"/>
            <a:ext cx="3779520" cy="2042160"/>
          </a:xfrm>
          <a:prstGeom prst="rect">
            <a:avLst/>
          </a:prstGeom>
        </p:spPr>
      </p:pic>
      <p:pic>
        <p:nvPicPr>
          <p:cNvPr id="4" name="Content Placeholder 3" descr="IMG_079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5274332" cy="2900680"/>
          </a:xfrm>
        </p:spPr>
      </p:pic>
    </p:spTree>
    <p:extLst>
      <p:ext uri="{BB962C8B-B14F-4D97-AF65-F5344CB8AC3E}">
        <p14:creationId xmlns:p14="http://schemas.microsoft.com/office/powerpoint/2010/main" val="372103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269</Words>
  <Application>Microsoft Macintosh PowerPoint</Application>
  <PresentationFormat>On-screen Show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Increasing Light Absorption in Concentrating Photovoltaic System Through Use of Anti- Reflective Sol-gel Coated Ball Lens </vt:lpstr>
      <vt:lpstr>Introduction</vt:lpstr>
      <vt:lpstr>Concentrated Photovoltaics</vt:lpstr>
      <vt:lpstr>Power Conversion Unit</vt:lpstr>
      <vt:lpstr>Power Conversion Unit</vt:lpstr>
      <vt:lpstr>Ball Lens</vt:lpstr>
      <vt:lpstr>Objectives</vt:lpstr>
      <vt:lpstr>Methods</vt:lpstr>
      <vt:lpstr>Humidity controlled glovebox environment</vt:lpstr>
      <vt:lpstr>PID Controller to control spin rate</vt:lpstr>
      <vt:lpstr>Syringe and filter for deposition</vt:lpstr>
      <vt:lpstr>Table top furnace to fire coating</vt:lpstr>
      <vt:lpstr>Variables Affecting Film Coating</vt:lpstr>
      <vt:lpstr>Transmission Testing</vt:lpstr>
      <vt:lpstr>Results</vt:lpstr>
      <vt:lpstr>Results</vt:lpstr>
      <vt:lpstr>PowerPoint Presentation</vt:lpstr>
      <vt:lpstr>Acknowledgements</vt:lpstr>
      <vt:lpstr>Extra Slides</vt:lpstr>
      <vt:lpstr>Future Considerations</vt:lpstr>
      <vt:lpstr>PCU Results</vt:lpstr>
      <vt:lpstr>Sol-gel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Light Absorption in Concentrating Photovoltaic System Through Use of Anti- Reflective Sol-gel Coated Ball Lens  </dc:title>
  <dc:creator>Safatul Islam</dc:creator>
  <cp:lastModifiedBy>Safatul Islam</cp:lastModifiedBy>
  <cp:revision>35</cp:revision>
  <dcterms:created xsi:type="dcterms:W3CDTF">2014-04-01T15:30:44Z</dcterms:created>
  <dcterms:modified xsi:type="dcterms:W3CDTF">2014-04-03T06:00:33Z</dcterms:modified>
</cp:coreProperties>
</file>